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4761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</a:p>
          <a:p>
            <a:pPr indent="571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in PyTorch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 encoding for letters, h, e, l, l, o</a:t>
            </a:r>
          </a:p>
        </p:txBody>
      </p:sp>
      <p:sp>
        <p:nvSpPr>
          <p:cNvPr id="220" name="Shape 220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</a:p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</a:p>
        </p:txBody>
      </p:sp>
      <p:sp>
        <p:nvSpPr>
          <p:cNvPr id="257" name="Shape 257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Shape 27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Shape 281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290" name="Shape 290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</a:p>
          <a:p>
            <a:pPr indent="330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</a:p>
          <a:p>
            <a:pPr indent="330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2603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</a:p>
          <a:p>
            <a:pPr indent="330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8" name="Shape 2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Teach RNN ‘hihell’ to ‘ihello’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Teach RNN ‘hihell’ to ‘ihello’</a:t>
            </a:r>
          </a:p>
        </p:txBody>
      </p:sp>
      <p:grpSp>
        <p:nvGrpSpPr>
          <p:cNvPr id="305" name="Shape 305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Shape 307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</a:p>
          </p:txBody>
        </p:sp>
        <p:sp>
          <p:nvSpPr>
            <p:cNvPr id="308" name="Shape 308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</p:txBody>
        </p:sp>
      </p:grpSp>
      <p:sp>
        <p:nvSpPr>
          <p:cNvPr id="331" name="Shape 331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Loss and training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141775" y="1071200"/>
            <a:ext cx="328100" cy="685000"/>
          </a:xfrm>
          <a:custGeom>
            <a:pathLst>
              <a:path extrusionOk="0" h="27400" w="13124">
                <a:moveTo>
                  <a:pt x="961" y="0"/>
                </a:moveTo>
                <a:cubicBezTo>
                  <a:pt x="2803" y="1041"/>
                  <a:pt x="10174" y="3525"/>
                  <a:pt x="12017" y="6249"/>
                </a:cubicBezTo>
                <a:cubicBezTo>
                  <a:pt x="13859" y="8973"/>
                  <a:pt x="12978" y="13219"/>
                  <a:pt x="12017" y="16344"/>
                </a:cubicBezTo>
                <a:cubicBezTo>
                  <a:pt x="11055" y="19468"/>
                  <a:pt x="8251" y="23153"/>
                  <a:pt x="6249" y="24996"/>
                </a:cubicBezTo>
                <a:cubicBezTo>
                  <a:pt x="4246" y="26838"/>
                  <a:pt x="1041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3" name="Shape 363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 (cross entropy)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Loss and training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Shape 392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Shape 39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4" name="Shape 39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Shape 39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7" name="Shape 39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398" name="Shape 39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Shape 39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0" name="Shape 40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Shape 40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3" name="Shape 40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Shape 40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6" name="Shape 40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Shape 408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9" name="Shape 409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AutoNum type="arabicParenBoth"/>
            </a:pPr>
            <a:r>
              <a:rPr lang="en"/>
              <a:t>Data preparation 1</a:t>
            </a:r>
          </a:p>
        </p:txBody>
      </p:sp>
      <p:pic>
        <p:nvPicPr>
          <p:cNvPr descr="Image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</a:p>
        </p:txBody>
      </p:sp>
      <p:pic>
        <p:nvPicPr>
          <p:cNvPr descr="Image"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</a:p>
        </p:txBody>
      </p:sp>
      <p:pic>
        <p:nvPicPr>
          <p:cNvPr descr="Image"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Designing Loss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input: X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 Y, one of five {h, i, e, l, o}</a:t>
            </a:r>
          </a:p>
        </p:txBody>
      </p:sp>
      <p:sp>
        <p:nvSpPr>
          <p:cNvPr id="446" name="Shape 446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447" name="Shape 447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Designing Loss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input: X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 Y, one of five {h, i, e, l, o}</a:t>
            </a:r>
          </a:p>
        </p:txBody>
      </p:sp>
      <p:sp>
        <p:nvSpPr>
          <p:cNvPr id="458" name="Shape 458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</a:p>
        </p:txBody>
      </p:sp>
      <p:sp>
        <p:nvSpPr>
          <p:cNvPr id="461" name="Shape 461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462" name="Shape 462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Designing Loss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input: X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 Y, one of five {h, i, e, l, o}</a:t>
            </a:r>
          </a:p>
        </p:txBody>
      </p:sp>
      <p:sp>
        <p:nvSpPr>
          <p:cNvPr id="479" name="Shape 479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Teach RNN ‘hihell’ to ‘ihello’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Teach RNN ‘hihell’ to ‘ihello’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25" name="Shape 525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RNN with a sequence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(inputs, labels):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</a:p>
        </p:txBody>
      </p:sp>
      <p:pic>
        <p:nvPicPr>
          <p:cNvPr descr="Image result for enjoy"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Exercise 12-1: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Some input: X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Predict Y, one of five {h, i, e, l, o}</a:t>
            </a:r>
          </a:p>
        </p:txBody>
      </p:sp>
      <p:sp>
        <p:nvSpPr>
          <p:cNvPr id="544" name="Shape 54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545" name="Shape 545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</a:p>
        </p:txBody>
      </p:sp>
      <p:sp>
        <p:nvSpPr>
          <p:cNvPr id="548" name="Shape 548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</a:p>
        </p:txBody>
      </p:sp>
      <p:cxnSp>
        <p:nvCxnSpPr>
          <p:cNvPr id="555" name="Shape 55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6" name="Shape 556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558" name="Shape 558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560" name="Shape 560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61" name="Shape 561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cxnSp>
        <p:nvCxnSpPr>
          <p:cNvPr id="564" name="Shape 564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566" name="Shape 566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hot VS </a:t>
            </a:r>
            <a:r>
              <a:rPr lang="en"/>
              <a:t>embedding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</p:txBody>
      </p:sp>
      <p:grpSp>
        <p:nvGrpSpPr>
          <p:cNvPr id="575" name="Shape 575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Shape 5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</a:p>
          </p:txBody>
        </p:sp>
        <p:cxnSp>
          <p:nvCxnSpPr>
            <p:cNvPr id="577" name="Shape 5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none"/>
              <a:tailEnd len="lg" w="lg" type="triangle"/>
            </a:ln>
          </p:spPr>
        </p:cxnSp>
        <p:cxnSp>
          <p:nvCxnSpPr>
            <p:cNvPr id="578" name="Shape 578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none"/>
              <a:tailEnd len="lg" w="lg" type="triangle"/>
            </a:ln>
          </p:spPr>
        </p:cxnSp>
        <p:sp>
          <p:nvSpPr>
            <p:cNvPr id="579" name="Shape 579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 VS embedding</a:t>
            </a:r>
          </a:p>
        </p:txBody>
      </p:sp>
      <p:grpSp>
        <p:nvGrpSpPr>
          <p:cNvPr id="586" name="Shape 586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Shape 58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</a:p>
          </p:txBody>
        </p:sp>
        <p:cxnSp>
          <p:nvCxnSpPr>
            <p:cNvPr id="588" name="Shape 588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none"/>
              <a:tailEnd len="lg" w="lg" type="triangle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none"/>
              <a:tailEnd len="lg" w="lg" type="triangle"/>
            </a:ln>
          </p:spPr>
        </p:cxnSp>
        <p:sp>
          <p:nvSpPr>
            <p:cNvPr id="590" name="Shape 590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</a:p>
          </p:txBody>
        </p:sp>
      </p:grpSp>
      <p:sp>
        <p:nvSpPr>
          <p:cNvPr id="592" name="Shape 592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594" name="Shape 594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95" name="Shape 595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Embedding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 VS embedding</a:t>
            </a:r>
          </a:p>
        </p:txBody>
      </p:sp>
      <p:sp>
        <p:nvSpPr>
          <p:cNvPr id="602" name="Shape 602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</a:p>
        </p:txBody>
      </p:sp>
      <p:cxnSp>
        <p:nvCxnSpPr>
          <p:cNvPr id="603" name="Shape 603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604" name="Shape 604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Embedding size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Exercise 12-3: Combine RNN+Linear using embedding</a:t>
            </a:r>
          </a:p>
        </p:txBody>
      </p:sp>
      <p:cxnSp>
        <p:nvCxnSpPr>
          <p:cNvPr id="615" name="Shape 61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616" name="Shape 616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617" name="Shape 61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620" name="Shape 620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622" name="Shape 622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623" name="Shape 623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625" name="Shape 625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sp>
        <p:nvSpPr>
          <p:cNvPr id="628" name="Shape 628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sp>
        <p:nvSpPr>
          <p:cNvPr id="629" name="Shape 62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</a:p>
        </p:txBody>
      </p:sp>
      <p:cxnSp>
        <p:nvCxnSpPr>
          <p:cNvPr id="630" name="Shape 630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 the hood: RNN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 the hood: RNN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 the hood: RNN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</a:p>
        </p:txBody>
      </p:sp>
      <p:pic>
        <p:nvPicPr>
          <p:cNvPr id="653" name="Shape 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 the hood: LSTM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 the hood: GRU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</a:p>
        </p:txBody>
      </p:sp>
      <p:pic>
        <p:nvPicPr>
          <p:cNvPr id="676" name="Shape 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 12-5: Implement RNN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1200"/>
              </a:spcBef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680" name="Shape 6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 12-5: Implement RNN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12-6: Implement GRU</a:t>
            </a:r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Models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Applications: series of data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Language modeling (text generation)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Text sentiment analysis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Named entity recognition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Translation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Speech recognition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Anomaly detection in time series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Time series prediction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Music composition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...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topics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RNN Basics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Teach RNN to say ‘hello’</a:t>
            </a:r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One-hot VS </a:t>
            </a:r>
            <a:r>
              <a:rPr lang="en" sz="2000"/>
              <a:t>embedding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RNN classification (name)</a:t>
            </a:r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RNN on GPU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RNN language modeling </a:t>
            </a:r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Teacher forcing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Sequence to sequence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